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331" r:id="rId3"/>
    <p:sldId id="276" r:id="rId4"/>
    <p:sldId id="375" r:id="rId5"/>
    <p:sldId id="408" r:id="rId6"/>
    <p:sldId id="407" r:id="rId7"/>
    <p:sldId id="377" r:id="rId8"/>
    <p:sldId id="384" r:id="rId9"/>
    <p:sldId id="326" r:id="rId10"/>
    <p:sldId id="409" r:id="rId11"/>
    <p:sldId id="417" r:id="rId12"/>
    <p:sldId id="418" r:id="rId13"/>
    <p:sldId id="419" r:id="rId14"/>
    <p:sldId id="420" r:id="rId15"/>
    <p:sldId id="421" r:id="rId16"/>
    <p:sldId id="33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FF"/>
    <a:srgbClr val="FFFFFF"/>
    <a:srgbClr val="FF9900"/>
    <a:srgbClr val="FF0066"/>
    <a:srgbClr val="3333FF"/>
    <a:srgbClr val="FF00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autoAdjust="0"/>
  </p:normalViewPr>
  <p:slideViewPr>
    <p:cSldViewPr snapToGrid="0">
      <p:cViewPr varScale="1">
        <p:scale>
          <a:sx n="124" d="100"/>
          <a:sy n="124" d="100"/>
        </p:scale>
        <p:origin x="312" y="108"/>
      </p:cViewPr>
      <p:guideLst>
        <p:guide orient="horz" pos="2160"/>
        <p:guide pos="3840"/>
      </p:guideLst>
    </p:cSldViewPr>
  </p:slideViewPr>
  <p:outlineViewPr>
    <p:cViewPr>
      <p:scale>
        <a:sx n="33" d="100"/>
        <a:sy n="33" d="100"/>
      </p:scale>
      <p:origin x="258" y="197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2040-14C8-49B4-8C90-702FCDCF7283}" type="datetimeFigureOut">
              <a:rPr lang="en-US" smtClean="0"/>
              <a:t>5/14/2019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B148F-04B4-4EE4-A3D3-F7C2B70F23A4}" type="slidenum">
              <a:rPr lang="en-US" smtClean="0"/>
              <a:t>‹#›</a:t>
            </a:fld>
            <a:endParaRPr lang="en-US"/>
          </a:p>
        </p:txBody>
      </p:sp>
    </p:spTree>
    <p:extLst>
      <p:ext uri="{BB962C8B-B14F-4D97-AF65-F5344CB8AC3E}">
        <p14:creationId xmlns:p14="http://schemas.microsoft.com/office/powerpoint/2010/main" val="18966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5/14/2019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Kr2ouLj1oW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source=images&amp;cd=&amp;cad=rja&amp;uact=8&amp;ved=2ahUKEwifjv-fgsTZAhUCxYMKHa7mDdcQjRx6BAgAEAY&amp;url=http://www.vetico.com.au/article/heat-stroke-in-pets-408&amp;psig=AOvVaw3hNZgtmK4KBR-1UCZWKaFi&amp;ust=151974949572082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cid:5e998bae-efb7-4a37-8bac-49f84b6ec650@namprd16.prod.outlook.com"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215977"/>
            <a:ext cx="8676222" cy="1594023"/>
          </a:xfrm>
          <a:noFill/>
          <a:ln>
            <a:noFill/>
          </a:ln>
        </p:spPr>
        <p:txBody>
          <a:bodyPr>
            <a:normAutofit/>
          </a:bodyPr>
          <a:lstStyle/>
          <a:p>
            <a:r>
              <a:rPr lang="en-US" sz="4000" b="1" dirty="0">
                <a:ln w="3175" cmpd="sng">
                  <a:solidFill>
                    <a:srgbClr val="002060"/>
                  </a:solidFill>
                </a:ln>
                <a:solidFill>
                  <a:srgbClr val="FF0000"/>
                </a:solidFill>
              </a:rPr>
              <a:t>FuelMart &amp; Subway </a:t>
            </a:r>
            <a:br>
              <a:rPr lang="en-US" sz="4000" b="1" dirty="0">
                <a:ln w="3175" cmpd="sng">
                  <a:solidFill>
                    <a:srgbClr val="002060"/>
                  </a:solidFill>
                </a:ln>
                <a:solidFill>
                  <a:srgbClr val="FF0000"/>
                </a:solidFill>
              </a:rPr>
            </a:br>
            <a:r>
              <a:rPr lang="en-US" sz="4000" b="1" dirty="0">
                <a:ln w="3175" cmpd="sng">
                  <a:solidFill>
                    <a:srgbClr val="002060"/>
                  </a:solidFill>
                </a:ln>
                <a:solidFill>
                  <a:srgbClr val="FF0000"/>
                </a:solidFill>
              </a:rPr>
              <a:t>Safety Committee Meeting</a:t>
            </a:r>
          </a:p>
        </p:txBody>
      </p:sp>
      <p:sp>
        <p:nvSpPr>
          <p:cNvPr id="3" name="Subtitle 2"/>
          <p:cNvSpPr>
            <a:spLocks noGrp="1"/>
          </p:cNvSpPr>
          <p:nvPr>
            <p:ph type="subTitle" idx="1"/>
          </p:nvPr>
        </p:nvSpPr>
        <p:spPr/>
        <p:txBody>
          <a:bodyPr/>
          <a:lstStyle/>
          <a:p>
            <a:r>
              <a:rPr lang="en-US" dirty="0"/>
              <a:t>Wednesday, May 15, 2019</a:t>
            </a:r>
          </a:p>
          <a:p>
            <a:r>
              <a:rPr lang="en-US" dirty="0"/>
              <a:t>2:00 PM</a:t>
            </a:r>
          </a:p>
          <a:p>
            <a:r>
              <a:rPr lang="en-US" dirty="0"/>
              <a:t>Corporate Office Conference Room and GoTo Meeting Web Conference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41" t="33878" r="24603" b="43165"/>
          <a:stretch/>
        </p:blipFill>
        <p:spPr>
          <a:xfrm>
            <a:off x="4054244" y="831634"/>
            <a:ext cx="3928725" cy="1267330"/>
          </a:xfrm>
          <a:prstGeom prst="rect">
            <a:avLst/>
          </a:prstGeom>
        </p:spPr>
      </p:pic>
    </p:spTree>
    <p:extLst>
      <p:ext uri="{BB962C8B-B14F-4D97-AF65-F5344CB8AC3E}">
        <p14:creationId xmlns:p14="http://schemas.microsoft.com/office/powerpoint/2010/main" val="36829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120" y="3316969"/>
            <a:ext cx="5343787" cy="1716425"/>
          </a:xfrm>
        </p:spPr>
        <p:txBody>
          <a:bodyPr>
            <a:normAutofit/>
          </a:bodyPr>
          <a:lstStyle/>
          <a:p>
            <a:r>
              <a:rPr lang="en-US" b="1" dirty="0">
                <a:ln w="3175" cmpd="sng">
                  <a:solidFill>
                    <a:srgbClr val="FF0000"/>
                  </a:solidFill>
                </a:ln>
                <a:solidFill>
                  <a:srgbClr val="FF0000"/>
                </a:solidFill>
              </a:rPr>
              <a:t>Safety Topics</a:t>
            </a:r>
            <a:br>
              <a:rPr lang="en-US" b="1" dirty="0">
                <a:ln w="3175" cmpd="sng">
                  <a:solidFill>
                    <a:srgbClr val="FF0000"/>
                  </a:solidFill>
                </a:ln>
                <a:solidFill>
                  <a:srgbClr val="FF0000"/>
                </a:solidFill>
              </a:rPr>
            </a:br>
            <a:r>
              <a:rPr lang="en-US" sz="2400" b="1" dirty="0" smtClean="0">
                <a:ln w="3175" cmpd="sng">
                  <a:solidFill>
                    <a:srgbClr val="FF0000"/>
                  </a:solidFill>
                </a:ln>
                <a:solidFill>
                  <a:srgbClr val="FFFF00"/>
                </a:solidFill>
              </a:rPr>
              <a:t>Heat Illness Prevention</a:t>
            </a:r>
            <a:endParaRPr lang="en-US" sz="2400" dirty="0">
              <a:solidFill>
                <a:schemeClr val="tx1"/>
              </a:solidFill>
            </a:endParaRPr>
          </a:p>
        </p:txBody>
      </p:sp>
      <p:pic>
        <p:nvPicPr>
          <p:cNvPr id="3" name="Kr2ouLj1oW0"/>
          <p:cNvPicPr>
            <a:picLocks noRot="1" noChangeAspect="1"/>
          </p:cNvPicPr>
          <p:nvPr>
            <a:videoFile r:link="rId1"/>
          </p:nvPr>
        </p:nvPicPr>
        <p:blipFill>
          <a:blip r:embed="rId3"/>
          <a:stretch>
            <a:fillRect/>
          </a:stretch>
        </p:blipFill>
        <p:spPr>
          <a:xfrm>
            <a:off x="822120" y="2243738"/>
            <a:ext cx="5199102" cy="2924495"/>
          </a:xfrm>
          <a:prstGeom prst="rect">
            <a:avLst/>
          </a:prstGeom>
        </p:spPr>
      </p:pic>
    </p:spTree>
    <p:extLst>
      <p:ext uri="{BB962C8B-B14F-4D97-AF65-F5344CB8AC3E}">
        <p14:creationId xmlns:p14="http://schemas.microsoft.com/office/powerpoint/2010/main" val="404386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Exhaustion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900" dirty="0" smtClean="0"/>
              <a:t> </a:t>
            </a:r>
            <a:r>
              <a:rPr lang="en-US" sz="2900" b="1" dirty="0"/>
              <a:t>Protecting Workers from Heat Stress </a:t>
            </a:r>
            <a:endParaRPr lang="en-US" sz="2900" dirty="0"/>
          </a:p>
          <a:p>
            <a:r>
              <a:rPr lang="en-US" sz="2900" dirty="0" smtClean="0"/>
              <a:t>Exposure </a:t>
            </a:r>
            <a:r>
              <a:rPr lang="en-US" sz="2900" dirty="0"/>
              <a:t>to heat can cause illness and death. The most serious heat illness is heat stroke. Other heat illnesses, such as heat exhaustion, heat cramps and heat rash, should also be avoided. </a:t>
            </a:r>
          </a:p>
          <a:p>
            <a:r>
              <a:rPr lang="en-US" sz="2900" dirty="0"/>
              <a:t>There are precautions that can be taken any time temperatures are high and the job involves physical work.</a:t>
            </a:r>
          </a:p>
          <a:p>
            <a:endParaRPr lang="en-US" dirty="0"/>
          </a:p>
        </p:txBody>
      </p:sp>
    </p:spTree>
    <p:extLst>
      <p:ext uri="{BB962C8B-B14F-4D97-AF65-F5344CB8AC3E}">
        <p14:creationId xmlns:p14="http://schemas.microsoft.com/office/powerpoint/2010/main" val="40542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Risk Factors for Heat Illness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High </a:t>
            </a:r>
            <a:r>
              <a:rPr lang="en-US" dirty="0"/>
              <a:t>temperature and humidity, direct sun exposure, no breeze or wind </a:t>
            </a:r>
          </a:p>
          <a:p>
            <a:r>
              <a:rPr lang="en-US" dirty="0"/>
              <a:t>Heavy physical labor</a:t>
            </a:r>
          </a:p>
          <a:p>
            <a:r>
              <a:rPr lang="en-US" dirty="0"/>
              <a:t>No recent exposure to hot workplaces</a:t>
            </a:r>
          </a:p>
          <a:p>
            <a:r>
              <a:rPr lang="en-US" dirty="0"/>
              <a:t>Low liquid intake </a:t>
            </a:r>
          </a:p>
          <a:p>
            <a:r>
              <a:rPr lang="en-US" dirty="0"/>
              <a:t>Waterproof clothing </a:t>
            </a:r>
          </a:p>
        </p:txBody>
      </p:sp>
    </p:spTree>
    <p:extLst>
      <p:ext uri="{BB962C8B-B14F-4D97-AF65-F5344CB8AC3E}">
        <p14:creationId xmlns:p14="http://schemas.microsoft.com/office/powerpoint/2010/main" val="121764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 of Heat Exhaustion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a:t>
            </a:r>
            <a:r>
              <a:rPr lang="en-US" dirty="0" smtClean="0"/>
              <a:t>   Headache</a:t>
            </a:r>
            <a:r>
              <a:rPr lang="en-US" dirty="0"/>
              <a:t>, dizziness, or fainting </a:t>
            </a:r>
          </a:p>
          <a:p>
            <a:r>
              <a:rPr lang="en-US" dirty="0"/>
              <a:t>Weakness and wet skin </a:t>
            </a:r>
          </a:p>
          <a:p>
            <a:r>
              <a:rPr lang="en-US" dirty="0"/>
              <a:t>Irritability or confusion</a:t>
            </a:r>
          </a:p>
          <a:p>
            <a:r>
              <a:rPr lang="en-US" dirty="0"/>
              <a:t>Thirst, nausea, or vomiting</a:t>
            </a:r>
          </a:p>
          <a:p>
            <a:endParaRPr lang="en-US" dirty="0"/>
          </a:p>
        </p:txBody>
      </p:sp>
      <p:pic>
        <p:nvPicPr>
          <p:cNvPr id="5122" name="Picture 2" descr="Image result for heat exhaustion funn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987" y="2659062"/>
            <a:ext cx="51530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6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Symptoms of Heat </a:t>
            </a:r>
            <a:r>
              <a:rPr lang="en-US" b="1" dirty="0" smtClean="0"/>
              <a:t>Stroke</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May </a:t>
            </a:r>
            <a:r>
              <a:rPr lang="en-US" dirty="0"/>
              <a:t>be confused, unable to think clearly, pass out, collapse, or have seizures (fits)</a:t>
            </a:r>
          </a:p>
          <a:p>
            <a:r>
              <a:rPr lang="en-US" dirty="0"/>
              <a:t>May stop sweating</a:t>
            </a:r>
          </a:p>
          <a:p>
            <a:endParaRPr lang="en-US" dirty="0"/>
          </a:p>
        </p:txBody>
      </p:sp>
    </p:spTree>
    <p:extLst>
      <p:ext uri="{BB962C8B-B14F-4D97-AF65-F5344CB8AC3E}">
        <p14:creationId xmlns:p14="http://schemas.microsoft.com/office/powerpoint/2010/main" val="148697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 Prevent Heat Illness</a:t>
            </a:r>
            <a:r>
              <a:rPr lang="en-US" b="1" dirty="0" smtClean="0"/>
              <a: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Know signs/symptoms of heat illnesses; monitor yourself; use a buddy system.</a:t>
            </a:r>
          </a:p>
          <a:p>
            <a:r>
              <a:rPr lang="en-US" dirty="0"/>
              <a:t>• Block out direct sun and other heat sources.</a:t>
            </a:r>
          </a:p>
          <a:p>
            <a:r>
              <a:rPr lang="en-US" dirty="0"/>
              <a:t>• Drink plenty of fluids. Drink often and BEFORE you are thirsty. Drink water every 15 minutes.</a:t>
            </a:r>
          </a:p>
          <a:p>
            <a:r>
              <a:rPr lang="en-US" dirty="0"/>
              <a:t>• Avoid beverages containing alcohol or caffeine.</a:t>
            </a:r>
          </a:p>
          <a:p>
            <a:endParaRPr lang="en-US" dirty="0"/>
          </a:p>
        </p:txBody>
      </p:sp>
    </p:spTree>
    <p:extLst>
      <p:ext uri="{BB962C8B-B14F-4D97-AF65-F5344CB8AC3E}">
        <p14:creationId xmlns:p14="http://schemas.microsoft.com/office/powerpoint/2010/main" val="63297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43" y="2082430"/>
            <a:ext cx="8686800" cy="1468800"/>
          </a:xfrm>
        </p:spPr>
        <p:txBody>
          <a:bodyPr>
            <a:normAutofit fontScale="90000"/>
          </a:bodyPr>
          <a:lstStyle/>
          <a:p>
            <a:pPr algn="ctr"/>
            <a:r>
              <a:rPr lang="en-US" b="1" dirty="0">
                <a:ln w="3175" cmpd="sng">
                  <a:solidFill>
                    <a:srgbClr val="FF0000"/>
                  </a:solidFill>
                </a:ln>
                <a:solidFill>
                  <a:srgbClr val="FF0000"/>
                </a:solidFill>
              </a:rPr>
              <a:t>Open Floor</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Safety Questions / Concerns</a:t>
            </a:r>
          </a:p>
        </p:txBody>
      </p:sp>
      <p:sp>
        <p:nvSpPr>
          <p:cNvPr id="7" name="Text Placeholder 2"/>
          <p:cNvSpPr txBox="1">
            <a:spLocks/>
          </p:cNvSpPr>
          <p:nvPr/>
        </p:nvSpPr>
        <p:spPr>
          <a:xfrm>
            <a:off x="1160319" y="3028562"/>
            <a:ext cx="9253248" cy="860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endParaRPr lang="en-US" dirty="0"/>
          </a:p>
        </p:txBody>
      </p:sp>
      <p:sp>
        <p:nvSpPr>
          <p:cNvPr id="4" name="Text Placeholder 2">
            <a:extLst>
              <a:ext uri="{FF2B5EF4-FFF2-40B4-BE49-F238E27FC236}">
                <a16:creationId xmlns:a16="http://schemas.microsoft.com/office/drawing/2014/main" xmlns="" id="{1EAED07D-8692-4A4D-AE90-BFF36AD94136}"/>
              </a:ext>
            </a:extLst>
          </p:cNvPr>
          <p:cNvSpPr>
            <a:spLocks noGrp="1"/>
          </p:cNvSpPr>
          <p:nvPr/>
        </p:nvSpPr>
        <p:spPr>
          <a:xfrm>
            <a:off x="813551" y="5278407"/>
            <a:ext cx="9776332" cy="860400"/>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t>Next Safety Committee Meeting is Wednesday,  June 19, 2019 at 2:00 PM Eastern</a:t>
            </a:r>
          </a:p>
          <a:p>
            <a:endParaRPr lang="en-US" dirty="0"/>
          </a:p>
        </p:txBody>
      </p:sp>
    </p:spTree>
    <p:extLst>
      <p:ext uri="{BB962C8B-B14F-4D97-AF65-F5344CB8AC3E}">
        <p14:creationId xmlns:p14="http://schemas.microsoft.com/office/powerpoint/2010/main" val="4374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6256981"/>
            <a:ext cx="10938164" cy="456665"/>
          </a:xfrm>
        </p:spPr>
        <p:txBody>
          <a:bodyPr>
            <a:noAutofit/>
          </a:bodyPr>
          <a:lstStyle/>
          <a:p>
            <a:pPr hangingPunct="0"/>
            <a:r>
              <a:rPr lang="en-US" sz="2000" dirty="0">
                <a:solidFill>
                  <a:schemeClr val="tx1"/>
                </a:solidFill>
              </a:rPr>
              <a:t/>
            </a:r>
            <a:br>
              <a:rPr lang="en-US" sz="2000" dirty="0">
                <a:solidFill>
                  <a:schemeClr val="tx1"/>
                </a:solidFill>
              </a:rPr>
            </a:br>
            <a:r>
              <a:rPr lang="en-US" sz="2000" dirty="0">
                <a:solidFill>
                  <a:schemeClr val="tx1"/>
                </a:solidFill>
              </a:rPr>
              <a:t>1. Safety Topic – Utility Knives (Box cutters) safety tips</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2. FuelMart documents website has been updated and includes PowerPoint, Meeting minutes and the recording.</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3. No Open items</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effectLst/>
              </a:rPr>
              <a:t/>
            </a:r>
            <a:br>
              <a:rPr lang="en-US" sz="2000" dirty="0">
                <a:effectLst/>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90945" y="508627"/>
            <a:ext cx="11261958"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0000"/>
                </a:solidFill>
              </a:rPr>
              <a:t>April </a:t>
            </a:r>
            <a:r>
              <a:rPr lang="en-US" b="1" dirty="0">
                <a:solidFill>
                  <a:srgbClr val="FF0000"/>
                </a:solidFill>
              </a:rPr>
              <a:t>2019 Review:</a:t>
            </a:r>
          </a:p>
          <a:p>
            <a:endParaRPr lang="en-US" b="1" dirty="0">
              <a:solidFill>
                <a:srgbClr val="FF0000"/>
              </a:solidFill>
            </a:endParaRPr>
          </a:p>
        </p:txBody>
      </p:sp>
    </p:spTree>
    <p:extLst>
      <p:ext uri="{BB962C8B-B14F-4D97-AF65-F5344CB8AC3E}">
        <p14:creationId xmlns:p14="http://schemas.microsoft.com/office/powerpoint/2010/main" val="11331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75" cmpd="sng">
                  <a:solidFill>
                    <a:srgbClr val="FF0000"/>
                  </a:solidFill>
                </a:ln>
                <a:solidFill>
                  <a:srgbClr val="FF0000"/>
                </a:solidFill>
              </a:rPr>
              <a:t>Incidents and Injuries</a:t>
            </a:r>
            <a:br>
              <a:rPr lang="en-US" b="1" dirty="0">
                <a:ln w="3175" cmpd="sng">
                  <a:solidFill>
                    <a:srgbClr val="FF0000"/>
                  </a:solidFill>
                </a:ln>
                <a:solidFill>
                  <a:srgbClr val="FF0000"/>
                </a:solidFill>
              </a:rPr>
            </a:br>
            <a:r>
              <a:rPr lang="en-US" sz="2400" b="1" dirty="0">
                <a:ln w="3175" cmpd="sng">
                  <a:solidFill>
                    <a:srgbClr val="FF0000"/>
                  </a:solidFill>
                </a:ln>
                <a:solidFill>
                  <a:srgbClr val="FFFF00"/>
                </a:solidFill>
              </a:rPr>
              <a:t>From 04/17/2019 to 05/12/2019</a:t>
            </a:r>
            <a:endParaRPr lang="en-US" sz="2400" dirty="0">
              <a:solidFill>
                <a:schemeClr val="tx1"/>
              </a:solidFill>
            </a:endParaRPr>
          </a:p>
        </p:txBody>
      </p:sp>
    </p:spTree>
    <p:extLst>
      <p:ext uri="{BB962C8B-B14F-4D97-AF65-F5344CB8AC3E}">
        <p14:creationId xmlns:p14="http://schemas.microsoft.com/office/powerpoint/2010/main" val="409040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3409" y="154383"/>
            <a:ext cx="8614063"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Injuries:</a:t>
            </a:r>
          </a:p>
          <a:p>
            <a:endParaRPr lang="en-US" b="1" dirty="0">
              <a:solidFill>
                <a:srgbClr val="FF0000"/>
              </a:solidFill>
            </a:endParaRPr>
          </a:p>
        </p:txBody>
      </p:sp>
      <p:sp>
        <p:nvSpPr>
          <p:cNvPr id="5" name="Content Placeholder 2"/>
          <p:cNvSpPr>
            <a:spLocks noGrp="1"/>
          </p:cNvSpPr>
          <p:nvPr>
            <p:ph idx="1"/>
          </p:nvPr>
        </p:nvSpPr>
        <p:spPr>
          <a:xfrm>
            <a:off x="373409" y="1468073"/>
            <a:ext cx="11423033" cy="4907560"/>
          </a:xfrm>
        </p:spPr>
        <p:txBody>
          <a:bodyPr>
            <a:normAutofit/>
          </a:bodyPr>
          <a:lstStyle/>
          <a:p>
            <a:pPr marL="0" indent="0">
              <a:buNone/>
            </a:pPr>
            <a:r>
              <a:rPr lang="en-US" sz="2000" dirty="0">
                <a:effectLst/>
              </a:rPr>
              <a:t>No new reported employee injuries since our last safety committee meeting.  Great Job!</a:t>
            </a:r>
          </a:p>
          <a:p>
            <a:pPr marL="0" indent="0">
              <a:buNone/>
            </a:pPr>
            <a:endParaRPr lang="en-US" sz="2000" dirty="0">
              <a:effectLst/>
            </a:endParaRPr>
          </a:p>
          <a:p>
            <a:pPr marL="0" indent="0">
              <a:buNone/>
            </a:pPr>
            <a:r>
              <a:rPr lang="en-US" sz="2000" dirty="0">
                <a:effectLst/>
              </a:rPr>
              <a:t>Last employee reported injury was on 04/15/2019.  Subway employee using tomato slicer.  Employee went to pick up a piece of tomato that fell by the blades and bumped a blade causing a cut to the finger.  Corrective Action – Employee should have been wearing cut resistant gloves.  Employee was re-trained.  </a:t>
            </a:r>
          </a:p>
          <a:p>
            <a:pPr marL="0" indent="0">
              <a:buNone/>
            </a:pPr>
            <a:endParaRPr lang="en-US" sz="2000" dirty="0">
              <a:effectLst/>
            </a:endParaRPr>
          </a:p>
        </p:txBody>
      </p:sp>
    </p:spTree>
    <p:extLst>
      <p:ext uri="{BB962C8B-B14F-4D97-AF65-F5344CB8AC3E}">
        <p14:creationId xmlns:p14="http://schemas.microsoft.com/office/powerpoint/2010/main" val="206301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767 Property Damage:</a:t>
            </a:r>
          </a:p>
          <a:p>
            <a:endParaRPr lang="en-US" b="1" dirty="0">
              <a:solidFill>
                <a:srgbClr val="FF0000"/>
              </a:solidFill>
            </a:endParaRPr>
          </a:p>
        </p:txBody>
      </p:sp>
      <p:sp>
        <p:nvSpPr>
          <p:cNvPr id="5" name="Content Placeholder 2"/>
          <p:cNvSpPr>
            <a:spLocks noGrp="1"/>
          </p:cNvSpPr>
          <p:nvPr>
            <p:ph idx="1"/>
          </p:nvPr>
        </p:nvSpPr>
        <p:spPr>
          <a:xfrm>
            <a:off x="342705" y="1091242"/>
            <a:ext cx="6215364" cy="4989962"/>
          </a:xfrm>
        </p:spPr>
        <p:txBody>
          <a:bodyPr>
            <a:normAutofit/>
          </a:bodyPr>
          <a:lstStyle/>
          <a:p>
            <a:pPr marL="0" indent="0">
              <a:buNone/>
            </a:pPr>
            <a:r>
              <a:rPr lang="en-US" sz="2000" dirty="0">
                <a:effectLst/>
              </a:rPr>
              <a:t>On 04/25/2019 a flatbed tow truck was pulling out of pump 11 &amp; 12 and cut the turn too sharp.  While making a right turn the passenger side quarter fender and rear tire struck the U-shaped bollard.  FM damages include cracked concrete and the bollard is twisted.  The quarter fender on the tow truck fell off.  The driver stopped and picked up the quarter fender and drove off without reporting the damage to FM or his employer.  FM noticed it and reported the incident to Phillip L.  Phillip contacted the owner and the driver admitted to striking the bollard.  </a:t>
            </a:r>
            <a:endParaRPr lang="en-US" sz="2000" dirty="0">
              <a:solidFill>
                <a:srgbClr val="FFFF00"/>
              </a:solidFill>
            </a:endParaRPr>
          </a:p>
        </p:txBody>
      </p:sp>
      <p:pic>
        <p:nvPicPr>
          <p:cNvPr id="6" name="Picture 5" descr="A picture containing building, wall, indoor&#10;&#10;Description automatically generated">
            <a:extLst>
              <a:ext uri="{FF2B5EF4-FFF2-40B4-BE49-F238E27FC236}">
                <a16:creationId xmlns:a16="http://schemas.microsoft.com/office/drawing/2014/main" xmlns="" id="{62C8470A-AA19-4AB7-8B70-B64FC01FB9D5}"/>
              </a:ext>
            </a:extLst>
          </p:cNvPr>
          <p:cNvPicPr>
            <a:picLocks noChangeAspect="1"/>
          </p:cNvPicPr>
          <p:nvPr/>
        </p:nvPicPr>
        <p:blipFill>
          <a:blip r:embed="rId2"/>
          <a:stretch>
            <a:fillRect/>
          </a:stretch>
        </p:blipFill>
        <p:spPr>
          <a:xfrm rot="5400000">
            <a:off x="6228892" y="1198572"/>
            <a:ext cx="6006878" cy="4505159"/>
          </a:xfrm>
          <a:prstGeom prst="rect">
            <a:avLst/>
          </a:prstGeom>
        </p:spPr>
      </p:pic>
    </p:spTree>
    <p:extLst>
      <p:ext uri="{BB962C8B-B14F-4D97-AF65-F5344CB8AC3E}">
        <p14:creationId xmlns:p14="http://schemas.microsoft.com/office/powerpoint/2010/main" val="151990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6" y="230697"/>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727 Property Damage:</a:t>
            </a:r>
          </a:p>
          <a:p>
            <a:endParaRPr lang="en-US" b="1" dirty="0">
              <a:solidFill>
                <a:srgbClr val="FF0000"/>
              </a:solidFill>
            </a:endParaRPr>
          </a:p>
        </p:txBody>
      </p:sp>
      <p:sp>
        <p:nvSpPr>
          <p:cNvPr id="5" name="Content Placeholder 2"/>
          <p:cNvSpPr>
            <a:spLocks noGrp="1"/>
          </p:cNvSpPr>
          <p:nvPr>
            <p:ph idx="1"/>
          </p:nvPr>
        </p:nvSpPr>
        <p:spPr>
          <a:xfrm>
            <a:off x="211892" y="1048624"/>
            <a:ext cx="5964789" cy="5578679"/>
          </a:xfrm>
        </p:spPr>
        <p:txBody>
          <a:bodyPr>
            <a:normAutofit/>
          </a:bodyPr>
          <a:lstStyle/>
          <a:p>
            <a:pPr marL="0" indent="0">
              <a:buNone/>
            </a:pPr>
            <a:r>
              <a:rPr lang="en-US" sz="2000" dirty="0">
                <a:effectLst/>
              </a:rPr>
              <a:t>On 05/08/2019 a semi driver struck the bollard and trash can at pump 16 with the driver side trailer tire when he was pulling forward to leave the diesel island.  The trash can is destroyed.  The bollard sustained no damage other than some paint missing.</a:t>
            </a:r>
            <a:endParaRPr lang="en-US" sz="2000" dirty="0">
              <a:solidFill>
                <a:srgbClr val="FFFF00"/>
              </a:solidFill>
            </a:endParaRPr>
          </a:p>
        </p:txBody>
      </p:sp>
      <p:pic>
        <p:nvPicPr>
          <p:cNvPr id="4" name="Picture 3" descr="A picture containing outdoor, ground, road, building&#10;&#10;Description automatically generated">
            <a:extLst>
              <a:ext uri="{FF2B5EF4-FFF2-40B4-BE49-F238E27FC236}">
                <a16:creationId xmlns:a16="http://schemas.microsoft.com/office/drawing/2014/main" xmlns="" id="{1EE6A1E1-5D7D-4C76-98CD-F606E498A115}"/>
              </a:ext>
            </a:extLst>
          </p:cNvPr>
          <p:cNvPicPr>
            <a:picLocks noChangeAspect="1"/>
          </p:cNvPicPr>
          <p:nvPr/>
        </p:nvPicPr>
        <p:blipFill>
          <a:blip r:embed="rId2"/>
          <a:stretch>
            <a:fillRect/>
          </a:stretch>
        </p:blipFill>
        <p:spPr>
          <a:xfrm>
            <a:off x="6735755" y="185351"/>
            <a:ext cx="4867835" cy="6487298"/>
          </a:xfrm>
          <a:prstGeom prst="rect">
            <a:avLst/>
          </a:prstGeom>
        </p:spPr>
      </p:pic>
    </p:spTree>
    <p:extLst>
      <p:ext uri="{BB962C8B-B14F-4D97-AF65-F5344CB8AC3E}">
        <p14:creationId xmlns:p14="http://schemas.microsoft.com/office/powerpoint/2010/main" val="234347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1331" y="223402"/>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706 Property Damage:</a:t>
            </a:r>
          </a:p>
          <a:p>
            <a:endParaRPr lang="en-US" b="1" dirty="0">
              <a:solidFill>
                <a:srgbClr val="FF0000"/>
              </a:solidFill>
            </a:endParaRPr>
          </a:p>
        </p:txBody>
      </p:sp>
      <p:sp>
        <p:nvSpPr>
          <p:cNvPr id="5" name="Content Placeholder 2"/>
          <p:cNvSpPr>
            <a:spLocks noGrp="1"/>
          </p:cNvSpPr>
          <p:nvPr>
            <p:ph idx="1"/>
          </p:nvPr>
        </p:nvSpPr>
        <p:spPr>
          <a:xfrm>
            <a:off x="193825" y="1721224"/>
            <a:ext cx="6215364" cy="3746515"/>
          </a:xfrm>
        </p:spPr>
        <p:txBody>
          <a:bodyPr>
            <a:normAutofit/>
          </a:bodyPr>
          <a:lstStyle/>
          <a:p>
            <a:pPr marL="0" indent="0">
              <a:buNone/>
            </a:pPr>
            <a:r>
              <a:rPr lang="en-US" sz="2000" dirty="0">
                <a:effectLst/>
              </a:rPr>
              <a:t>On 05/10/19 an individual driving a U-Haul was pulling forward from the pump and got the u-shaped bollard wedged between the rear tire and fender well. </a:t>
            </a:r>
            <a:endParaRPr lang="en-US" dirty="0">
              <a:solidFill>
                <a:srgbClr val="FFFF00"/>
              </a:solidFill>
            </a:endParaRPr>
          </a:p>
        </p:txBody>
      </p:sp>
      <p:pic>
        <p:nvPicPr>
          <p:cNvPr id="7" name="Picture 6" descr="cid:5e998bae-efb7-4a37-8bac-49f84b6ec650@namprd16.prod.outlook.com">
            <a:extLst>
              <a:ext uri="{FF2B5EF4-FFF2-40B4-BE49-F238E27FC236}">
                <a16:creationId xmlns:a16="http://schemas.microsoft.com/office/drawing/2014/main" xmlns="" id="{DBED2902-6829-4634-B226-5DE323B3A33E}"/>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09413" y="223402"/>
            <a:ext cx="5188762" cy="6411196"/>
          </a:xfrm>
          <a:prstGeom prst="rect">
            <a:avLst/>
          </a:prstGeom>
          <a:noFill/>
          <a:ln>
            <a:noFill/>
          </a:ln>
        </p:spPr>
      </p:pic>
    </p:spTree>
    <p:extLst>
      <p:ext uri="{BB962C8B-B14F-4D97-AF65-F5344CB8AC3E}">
        <p14:creationId xmlns:p14="http://schemas.microsoft.com/office/powerpoint/2010/main" val="264254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customer Incidents:</a:t>
            </a:r>
          </a:p>
          <a:p>
            <a:endParaRPr lang="en-US" b="1" dirty="0">
              <a:solidFill>
                <a:srgbClr val="FF0000"/>
              </a:solidFill>
            </a:endParaRPr>
          </a:p>
        </p:txBody>
      </p:sp>
      <p:sp>
        <p:nvSpPr>
          <p:cNvPr id="5" name="Content Placeholder 2"/>
          <p:cNvSpPr>
            <a:spLocks noGrp="1"/>
          </p:cNvSpPr>
          <p:nvPr>
            <p:ph idx="1"/>
          </p:nvPr>
        </p:nvSpPr>
        <p:spPr>
          <a:xfrm>
            <a:off x="290944" y="1300294"/>
            <a:ext cx="11311029" cy="5377343"/>
          </a:xfrm>
        </p:spPr>
        <p:txBody>
          <a:bodyPr>
            <a:normAutofit/>
          </a:bodyPr>
          <a:lstStyle/>
          <a:p>
            <a:pPr marL="0" indent="0">
              <a:buNone/>
            </a:pPr>
            <a:r>
              <a:rPr lang="en-US" sz="2000" dirty="0">
                <a:effectLst/>
              </a:rPr>
              <a:t>05/08/2019 at FM 767 – a customer fell inside the store rolling their ankle and bruising both knees and elbow.  The flooring was under construction with a rug laid over uneven surfaces (tiled and non-tiled area).  The customer indicated she did not see the uneven surface under the rug and tripped and fell.  FM has posted caution signs at each entrance and within the store to bring awareness to the construction and the uneven floor surfaces.   </a:t>
            </a:r>
          </a:p>
          <a:p>
            <a:pPr marL="0" indent="0">
              <a:buNone/>
            </a:pPr>
            <a:endParaRPr lang="en-US" dirty="0">
              <a:solidFill>
                <a:srgbClr val="FFFF00"/>
              </a:solidFill>
            </a:endParaRPr>
          </a:p>
        </p:txBody>
      </p:sp>
    </p:spTree>
    <p:extLst>
      <p:ext uri="{BB962C8B-B14F-4D97-AF65-F5344CB8AC3E}">
        <p14:creationId xmlns:p14="http://schemas.microsoft.com/office/powerpoint/2010/main" val="404554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04353"/>
            <a:ext cx="11627046" cy="6508173"/>
          </a:xfrm>
        </p:spPr>
        <p:txBody>
          <a:bodyPr>
            <a:noAutofit/>
          </a:bodyPr>
          <a:lstStyle/>
          <a:p>
            <a:r>
              <a:rPr lang="en-US" sz="2000" b="1" dirty="0">
                <a:solidFill>
                  <a:schemeClr val="tx1"/>
                </a:solidFill>
              </a:rPr>
              <a:t>Date Range: Jan. 01, 2019 – May 12, 2019</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b="1" dirty="0">
                <a:solidFill>
                  <a:srgbClr val="FFC000"/>
                </a:solidFill>
              </a:rPr>
              <a:t>Company Total Incidents</a:t>
            </a:r>
            <a:r>
              <a:rPr lang="en-US" sz="2000" b="1">
                <a:solidFill>
                  <a:srgbClr val="FFC000"/>
                </a:solidFill>
              </a:rPr>
              <a:t>: </a:t>
            </a:r>
            <a:r>
              <a:rPr lang="en-US" sz="2000" b="1">
                <a:solidFill>
                  <a:schemeClr val="tx1"/>
                </a:solidFill>
              </a:rPr>
              <a:t>65 </a:t>
            </a:r>
            <a:r>
              <a:rPr lang="en-US" sz="2000" b="1" dirty="0">
                <a:solidFill>
                  <a:schemeClr val="tx1"/>
                </a:solidFill>
              </a:rPr>
              <a:t>					</a:t>
            </a:r>
            <a:br>
              <a:rPr lang="en-US" sz="2000" b="1"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b="1" dirty="0">
                <a:solidFill>
                  <a:srgbClr val="FFC000"/>
                </a:solidFill>
              </a:rPr>
              <a:t>FuelMart &amp; Subway Total Incidents: </a:t>
            </a:r>
            <a:r>
              <a:rPr lang="en-US" sz="2000" b="1" dirty="0">
                <a:solidFill>
                  <a:schemeClr val="tx1"/>
                </a:solidFill>
              </a:rPr>
              <a:t>37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rgbClr val="FFC000"/>
                </a:solidFill>
              </a:rPr>
              <a:t>FuelMart &amp; Subway employee injuries Reported:</a:t>
            </a:r>
            <a:r>
              <a:rPr lang="en-US" sz="2000" dirty="0">
                <a:solidFill>
                  <a:srgbClr val="FFC000"/>
                </a:solidFill>
              </a:rPr>
              <a:t> </a:t>
            </a:r>
            <a:r>
              <a:rPr lang="en-US" sz="2000" b="1" dirty="0">
                <a:solidFill>
                  <a:schemeClr val="tx1"/>
                </a:solidFill>
              </a:rPr>
              <a:t>10</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rgbClr val="FFC000"/>
                </a:solidFill>
              </a:rPr>
              <a:t>FuelMart Property Damage and/or Vehicle Incidents:</a:t>
            </a:r>
            <a:r>
              <a:rPr lang="en-US" sz="2000" b="1" dirty="0">
                <a:solidFill>
                  <a:srgbClr val="FFFF00"/>
                </a:solidFill>
              </a:rPr>
              <a:t> </a:t>
            </a:r>
            <a:r>
              <a:rPr lang="en-US" sz="2000" b="1" dirty="0">
                <a:solidFill>
                  <a:schemeClr val="tx1"/>
                </a:solidFill>
              </a:rPr>
              <a:t>9</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rgbClr val="FFC000"/>
                </a:solidFill>
              </a:rPr>
              <a:t>FuelMart Customer Spills: </a:t>
            </a:r>
            <a:r>
              <a:rPr lang="en-US" sz="2000" b="1" dirty="0">
                <a:solidFill>
                  <a:schemeClr val="tx1"/>
                </a:solidFill>
              </a:rPr>
              <a:t>7</a:t>
            </a:r>
            <a:r>
              <a:rPr lang="en-US" sz="2000" dirty="0">
                <a:solidFill>
                  <a:schemeClr val="tx1"/>
                </a:solidFill>
              </a:rPr>
              <a:t/>
            </a:r>
            <a:br>
              <a:rPr lang="en-US" sz="2000" dirty="0">
                <a:solidFill>
                  <a:schemeClr val="tx1"/>
                </a:solidFill>
              </a:rPr>
            </a:br>
            <a:r>
              <a:rPr lang="en-US" sz="2000" dirty="0">
                <a:solidFill>
                  <a:schemeClr val="tx1"/>
                </a:solidFill>
              </a:rPr>
              <a:t>	(5 at fuel pumps)</a:t>
            </a:r>
            <a:br>
              <a:rPr lang="en-US" sz="2000" dirty="0">
                <a:solidFill>
                  <a:schemeClr val="tx1"/>
                </a:solidFill>
              </a:rPr>
            </a:br>
            <a:r>
              <a:rPr lang="en-US" sz="2000" dirty="0">
                <a:solidFill>
                  <a:schemeClr val="tx1"/>
                </a:solidFill>
              </a:rPr>
              <a:t/>
            </a:r>
            <a:br>
              <a:rPr lang="en-US" sz="2000" dirty="0">
                <a:solidFill>
                  <a:schemeClr val="tx1"/>
                </a:solidFill>
              </a:rPr>
            </a:br>
            <a:r>
              <a:rPr lang="en-US" sz="2000" b="1" dirty="0">
                <a:solidFill>
                  <a:srgbClr val="FFC000"/>
                </a:solidFill>
              </a:rPr>
              <a:t>FuelMart &amp; Subway Customer injuries reported: </a:t>
            </a:r>
            <a:r>
              <a:rPr lang="en-US" sz="2000" b="1" dirty="0">
                <a:solidFill>
                  <a:schemeClr val="tx1"/>
                </a:solidFill>
              </a:rPr>
              <a:t>8</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rgbClr val="FFC000"/>
                </a:solidFill>
              </a:rPr>
              <a:t>Other Incidents:</a:t>
            </a:r>
            <a:r>
              <a:rPr lang="en-US" sz="2000" b="1" dirty="0">
                <a:solidFill>
                  <a:srgbClr val="FF0000"/>
                </a:solidFill>
              </a:rPr>
              <a:t> </a:t>
            </a:r>
            <a:r>
              <a:rPr lang="en-US" sz="2000" b="1" dirty="0">
                <a:solidFill>
                  <a:schemeClr val="tx1"/>
                </a:solidFill>
              </a:rPr>
              <a:t>3</a:t>
            </a:r>
          </a:p>
        </p:txBody>
      </p:sp>
    </p:spTree>
    <p:extLst>
      <p:ext uri="{BB962C8B-B14F-4D97-AF65-F5344CB8AC3E}">
        <p14:creationId xmlns:p14="http://schemas.microsoft.com/office/powerpoint/2010/main" val="3232260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6346</TotalTime>
  <Words>533</Words>
  <Application>Microsoft Office PowerPoint</Application>
  <PresentationFormat>Widescreen</PresentationFormat>
  <Paragraphs>49</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FuelMart &amp; Subway  Safety Committee Meeting</vt:lpstr>
      <vt:lpstr> 1. Safety Topic – Utility Knives (Box cutters) safety tips  2. FuelMart documents website has been updated and includes PowerPoint, Meeting minutes and the recording.  3. No Open items                  </vt:lpstr>
      <vt:lpstr>Incidents and Injuries From 04/17/2019 to 05/12/2019</vt:lpstr>
      <vt:lpstr>PowerPoint Presentation</vt:lpstr>
      <vt:lpstr>PowerPoint Presentation</vt:lpstr>
      <vt:lpstr>PowerPoint Presentation</vt:lpstr>
      <vt:lpstr>PowerPoint Presentation</vt:lpstr>
      <vt:lpstr>PowerPoint Presentation</vt:lpstr>
      <vt:lpstr>Date Range: Jan. 01, 2019 – May 12, 2019  Company Total Incidents: 65         FuelMart &amp; Subway Total Incidents: 37      FuelMart &amp; Subway employee injuries Reported: 10  FuelMart Property Damage and/or Vehicle Incidents: 9  FuelMart Customer Spills: 7  (5 at fuel pumps)  FuelMart &amp; Subway Customer injuries reported: 8  Other Incidents: 3</vt:lpstr>
      <vt:lpstr>Safety Topics Heat Illness Prevention</vt:lpstr>
      <vt:lpstr>Heat Exhaustion</vt:lpstr>
      <vt:lpstr>Risk Factors for Heat Illness </vt:lpstr>
      <vt:lpstr>Symptoms of Heat Exhaustion</vt:lpstr>
      <vt:lpstr>Symptoms of Heat Stroke</vt:lpstr>
      <vt:lpstr>To Prevent Heat Illness:</vt:lpstr>
      <vt:lpstr>Open Floor   Safety Questions /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DEF, &amp; MX Safety Committee Meeting</dc:title>
  <dc:creator>Jennifer Mills</dc:creator>
  <cp:lastModifiedBy>Jordan Fitzpatrick</cp:lastModifiedBy>
  <cp:revision>562</cp:revision>
  <dcterms:created xsi:type="dcterms:W3CDTF">2016-12-29T20:25:21Z</dcterms:created>
  <dcterms:modified xsi:type="dcterms:W3CDTF">2019-05-14T17:04:48Z</dcterms:modified>
</cp:coreProperties>
</file>